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8" r:id="rId2"/>
    <p:sldId id="263" r:id="rId3"/>
    <p:sldId id="307" r:id="rId4"/>
    <p:sldId id="269" r:id="rId5"/>
    <p:sldId id="270" r:id="rId6"/>
    <p:sldId id="271" r:id="rId7"/>
    <p:sldId id="302" r:id="rId8"/>
    <p:sldId id="303" r:id="rId9"/>
    <p:sldId id="264" r:id="rId10"/>
    <p:sldId id="265" r:id="rId11"/>
    <p:sldId id="266" r:id="rId12"/>
    <p:sldId id="267" r:id="rId13"/>
    <p:sldId id="268" r:id="rId14"/>
    <p:sldId id="272" r:id="rId15"/>
    <p:sldId id="274" r:id="rId16"/>
    <p:sldId id="275" r:id="rId17"/>
    <p:sldId id="276" r:id="rId18"/>
    <p:sldId id="301" r:id="rId19"/>
    <p:sldId id="282" r:id="rId20"/>
    <p:sldId id="283" r:id="rId21"/>
    <p:sldId id="284" r:id="rId22"/>
    <p:sldId id="277" r:id="rId23"/>
    <p:sldId id="278" r:id="rId24"/>
    <p:sldId id="279" r:id="rId25"/>
    <p:sldId id="280" r:id="rId26"/>
    <p:sldId id="297" r:id="rId27"/>
    <p:sldId id="281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8" r:id="rId38"/>
    <p:sldId id="300" r:id="rId39"/>
    <p:sldId id="299" r:id="rId40"/>
    <p:sldId id="304" r:id="rId41"/>
    <p:sldId id="305" r:id="rId42"/>
    <p:sldId id="306" r:id="rId43"/>
    <p:sldId id="294" r:id="rId44"/>
    <p:sldId id="295" r:id="rId45"/>
    <p:sldId id="296" r:id="rId46"/>
    <p:sldId id="273" r:id="rId47"/>
    <p:sldId id="25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6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92" y="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Auto scaling </a:t>
            </a:r>
            <a:r>
              <a:rPr lang="en-US" dirty="0" smtClean="0"/>
              <a:t>allows you to scale EC2 capacity up or down based on defined conditions.</a:t>
            </a:r>
          </a:p>
          <a:p>
            <a:pPr lvl="1"/>
            <a:r>
              <a:rPr lang="en-US" dirty="0" smtClean="0"/>
              <a:t>Ensure a certain number of instances are always running.</a:t>
            </a:r>
          </a:p>
          <a:p>
            <a:pPr lvl="1"/>
            <a:r>
              <a:rPr lang="en-US" dirty="0" smtClean="0"/>
              <a:t>Increase or decrease number of instances to support current demand and save costs.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billed for instances created by Auto Scaling, </a:t>
            </a:r>
            <a:r>
              <a:rPr lang="en-US" u="sng" dirty="0" smtClean="0"/>
              <a:t>not</a:t>
            </a:r>
            <a:r>
              <a:rPr lang="en-US" dirty="0" smtClean="0"/>
              <a:t> the service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components of auto scaling configuration:</a:t>
            </a:r>
          </a:p>
          <a:p>
            <a:pPr lvl="1"/>
            <a:r>
              <a:rPr lang="en-US" b="1" dirty="0" smtClean="0"/>
              <a:t>Launch Configuration</a:t>
            </a:r>
            <a:r>
              <a:rPr lang="en-US" dirty="0" smtClean="0"/>
              <a:t>: specifies the type of EC2 instance created during the auto scaling process.</a:t>
            </a:r>
          </a:p>
          <a:p>
            <a:pPr lvl="2"/>
            <a:r>
              <a:rPr lang="en-US" dirty="0" smtClean="0"/>
              <a:t>Very similar to launching an EC2 instance, in this case just the configuration is created.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Auto Scaling Group</a:t>
            </a:r>
            <a:r>
              <a:rPr lang="en-US" dirty="0" smtClean="0"/>
              <a:t>: defines a set of EC2 instances and the the conditions which determine the number of instances in the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Auto Scaling Group configurations:</a:t>
            </a:r>
          </a:p>
          <a:p>
            <a:pPr lvl="1"/>
            <a:r>
              <a:rPr lang="en-US" b="1" dirty="0" smtClean="0"/>
              <a:t>Maintain minimum number of instances</a:t>
            </a:r>
            <a:r>
              <a:rPr lang="en-US" dirty="0" smtClean="0"/>
              <a:t>: automatically launches new instances if a current instance becomes unhealthy.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Manual scaling</a:t>
            </a:r>
            <a:r>
              <a:rPr lang="en-US" dirty="0" smtClean="0"/>
              <a:t>: user manually changes auto scaling group configuration and AWS adjust instance count to match new configuration.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Dynamic scaling</a:t>
            </a:r>
            <a:r>
              <a:rPr lang="en-US" dirty="0" smtClean="0"/>
              <a:t>: instances launched or removed based on </a:t>
            </a:r>
            <a:r>
              <a:rPr lang="en-US" dirty="0" err="1" smtClean="0"/>
              <a:t>CloudWatch</a:t>
            </a:r>
            <a:r>
              <a:rPr lang="en-US" dirty="0" smtClean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Create a launch group.</a:t>
            </a:r>
          </a:p>
          <a:p>
            <a:endParaRPr lang="en-US" dirty="0" smtClean="0"/>
          </a:p>
          <a:p>
            <a:r>
              <a:rPr lang="en-US" dirty="0" smtClean="0"/>
              <a:t>Create an auto scaling group.</a:t>
            </a:r>
          </a:p>
          <a:p>
            <a:pPr lvl="1"/>
            <a:r>
              <a:rPr lang="en-US" dirty="0" smtClean="0"/>
              <a:t>Group size = 2</a:t>
            </a:r>
          </a:p>
          <a:p>
            <a:pPr lvl="1"/>
            <a:r>
              <a:rPr lang="en-US" dirty="0" smtClean="0"/>
              <a:t>Keep group at its initial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Watch AWS automatically launch EC2 instances.</a:t>
            </a:r>
          </a:p>
          <a:p>
            <a:endParaRPr lang="en-US" dirty="0" smtClean="0"/>
          </a:p>
          <a:p>
            <a:r>
              <a:rPr lang="en-US" dirty="0" smtClean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ElastiCache</a:t>
            </a:r>
            <a:r>
              <a:rPr lang="en-US" dirty="0" smtClean="0"/>
              <a:t> is a distributed in-memory caching system.</a:t>
            </a:r>
          </a:p>
          <a:p>
            <a:pPr lvl="1"/>
            <a:r>
              <a:rPr lang="en-US" dirty="0" smtClean="0"/>
              <a:t>Huge performance improvement when reading from memory vs. disk.</a:t>
            </a:r>
          </a:p>
          <a:p>
            <a:pPr lvl="2"/>
            <a:r>
              <a:rPr lang="en-US" dirty="0" smtClean="0"/>
              <a:t>Main memory reference = 100 ns</a:t>
            </a:r>
          </a:p>
          <a:p>
            <a:pPr lvl="2"/>
            <a:r>
              <a:rPr lang="en-US" dirty="0" smtClean="0"/>
              <a:t>Read 4k randomly from SSD = 150,000 ns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Cache frequent database queries </a:t>
            </a:r>
          </a:p>
          <a:p>
            <a:pPr lvl="2"/>
            <a:r>
              <a:rPr lang="en-US" dirty="0" smtClean="0"/>
              <a:t>List of US states</a:t>
            </a:r>
          </a:p>
          <a:p>
            <a:pPr lvl="2"/>
            <a:r>
              <a:rPr lang="en-US" dirty="0" smtClean="0"/>
              <a:t>Product listing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Store frequently-accessed data</a:t>
            </a:r>
          </a:p>
          <a:p>
            <a:pPr lvl="2"/>
            <a:r>
              <a:rPr lang="en-US" dirty="0" smtClean="0"/>
              <a:t>Web sessions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Supports two types of cache systems:</a:t>
            </a:r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err="1" smtClean="0"/>
              <a:t>Memcached</a:t>
            </a:r>
            <a:endParaRPr lang="en-US" b="1" dirty="0" smtClean="0"/>
          </a:p>
          <a:p>
            <a:pPr lvl="1"/>
            <a:r>
              <a:rPr lang="en-US" dirty="0" smtClean="0"/>
              <a:t>Very reliable key/value store</a:t>
            </a:r>
          </a:p>
          <a:p>
            <a:pPr lvl="1"/>
            <a:r>
              <a:rPr lang="en-US" dirty="0" smtClean="0"/>
              <a:t>Simple to operate and use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Redis</a:t>
            </a:r>
            <a:r>
              <a:rPr lang="en-US" dirty="0" smtClean="0"/>
              <a:t> has more features today </a:t>
            </a:r>
          </a:p>
          <a:p>
            <a:pPr lvl="1"/>
            <a:r>
              <a:rPr lang="en-US" dirty="0" smtClean="0"/>
              <a:t>Storing data in a variety of formats beyond key/value: list, array, sets, and sorted sets</a:t>
            </a:r>
          </a:p>
          <a:p>
            <a:pPr lvl="1"/>
            <a:r>
              <a:rPr lang="en-US" dirty="0" smtClean="0"/>
              <a:t>More complex to operate</a:t>
            </a:r>
          </a:p>
          <a:p>
            <a:pPr lvl="1"/>
            <a:r>
              <a:rPr lang="en-US" dirty="0" smtClean="0"/>
              <a:t>AWS supports master/slave replication and cross AZ redundancy</a:t>
            </a:r>
          </a:p>
        </p:txBody>
      </p:sp>
    </p:spTree>
    <p:extLst>
      <p:ext uri="{BB962C8B-B14F-4D97-AF65-F5344CB8AC3E}">
        <p14:creationId xmlns:p14="http://schemas.microsoft.com/office/powerpoint/2010/main" val="15304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Memcached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telnet mycachecluster.eaogs8.0001.usw2.cache.amazonaws.com 11211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500" dirty="0"/>
              <a:t>Trying 128.0.0.1...</a:t>
            </a:r>
          </a:p>
          <a:p>
            <a:pPr marL="0" indent="0">
              <a:buNone/>
            </a:pPr>
            <a:r>
              <a:rPr lang="en-US" sz="1500" dirty="0"/>
              <a:t>Connected to mycachecluster.eaogs8.0001.usw2.cache.amazonaws.com.</a:t>
            </a:r>
          </a:p>
          <a:p>
            <a:pPr marL="0" indent="0">
              <a:buNone/>
            </a:pPr>
            <a:r>
              <a:rPr lang="en-US" sz="1500" dirty="0"/>
              <a:t>Escape character is '^]'.</a:t>
            </a:r>
          </a:p>
          <a:p>
            <a:pPr marL="0" indent="0">
              <a:buNone/>
            </a:pPr>
            <a:r>
              <a:rPr lang="en-US" sz="1500" dirty="0"/>
              <a:t>&gt;</a:t>
            </a:r>
            <a:endParaRPr lang="en-US" sz="15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set a 0 0 5      </a:t>
            </a:r>
            <a:r>
              <a:rPr lang="en-US" sz="1600" dirty="0" smtClean="0"/>
              <a:t>	/</a:t>
            </a:r>
            <a:r>
              <a:rPr lang="en-US" sz="1600" dirty="0"/>
              <a:t>/ Set key "a" with no expiration and 5 byte value</a:t>
            </a:r>
          </a:p>
          <a:p>
            <a:pPr marL="0" indent="0">
              <a:buNone/>
            </a:pPr>
            <a:r>
              <a:rPr lang="en-US" sz="1600" dirty="0"/>
              <a:t>hello           </a:t>
            </a:r>
            <a:r>
              <a:rPr lang="en-US" sz="1600" dirty="0" smtClean="0"/>
              <a:t>		/</a:t>
            </a:r>
            <a:r>
              <a:rPr lang="en-US" sz="1600" dirty="0"/>
              <a:t>/ Set value as "hello"</a:t>
            </a:r>
          </a:p>
          <a:p>
            <a:pPr marL="0" indent="0">
              <a:buNone/>
            </a:pPr>
            <a:r>
              <a:rPr lang="en-US" sz="1600" dirty="0"/>
              <a:t>STORED</a:t>
            </a:r>
          </a:p>
          <a:p>
            <a:pPr marL="0" indent="0">
              <a:buNone/>
            </a:pPr>
            <a:r>
              <a:rPr lang="en-US" sz="1600" dirty="0"/>
              <a:t>get a           </a:t>
            </a:r>
            <a:r>
              <a:rPr lang="en-US" sz="1600" dirty="0" smtClean="0"/>
              <a:t>		/</a:t>
            </a:r>
            <a:r>
              <a:rPr lang="en-US" sz="1600" dirty="0"/>
              <a:t>/ Get value for key "a"</a:t>
            </a:r>
          </a:p>
          <a:p>
            <a:pPr marL="0" indent="0">
              <a:buNone/>
            </a:pPr>
            <a:r>
              <a:rPr lang="ro-RO" sz="1600" dirty="0"/>
              <a:t>VALUE a 0 5</a:t>
            </a:r>
          </a:p>
          <a:p>
            <a:pPr marL="0" indent="0">
              <a:buNone/>
            </a:pPr>
            <a:r>
              <a:rPr lang="ro-RO" sz="1600" dirty="0"/>
              <a:t>hello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ro-RO" sz="1600" dirty="0"/>
              <a:t>get b           </a:t>
            </a:r>
            <a:r>
              <a:rPr lang="ro-RO" sz="1600" dirty="0" smtClean="0"/>
              <a:t>		/</a:t>
            </a:r>
            <a:r>
              <a:rPr lang="ro-RO" sz="1600" dirty="0"/>
              <a:t>/ Get value for key "b" results in miss</a:t>
            </a:r>
          </a:p>
          <a:p>
            <a:pPr marL="0" indent="0">
              <a:buNone/>
            </a:pPr>
            <a:r>
              <a:rPr lang="ro-RO" sz="1600" dirty="0"/>
              <a:t>END</a:t>
            </a:r>
          </a:p>
          <a:p>
            <a:pPr marL="0" indent="0">
              <a:buNone/>
            </a:pP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246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redis</a:t>
            </a:r>
            <a:r>
              <a:rPr lang="en-US" sz="1800" b="1" dirty="0"/>
              <a:t>-cli -h mycachecluster.eaogs8.0001.usw2.cache.amazonaws.com -p 6379</a:t>
            </a:r>
            <a:endParaRPr lang="en-US" sz="1800" b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set </a:t>
            </a:r>
            <a:r>
              <a:rPr lang="en-US" sz="1800" dirty="0"/>
              <a:t>a "hello"     // Set key "a" with a string value and no expiration</a:t>
            </a:r>
          </a:p>
          <a:p>
            <a:pPr marL="0" indent="0">
              <a:buNone/>
            </a:pPr>
            <a:r>
              <a:rPr lang="en-US" sz="1800" dirty="0"/>
              <a:t>OK</a:t>
            </a:r>
          </a:p>
          <a:p>
            <a:pPr marL="0" indent="0">
              <a:buNone/>
            </a:pPr>
            <a:r>
              <a:rPr lang="en-US" sz="1800" dirty="0"/>
              <a:t>get a              // Get value for key "a"</a:t>
            </a:r>
          </a:p>
          <a:p>
            <a:pPr marL="0" indent="0">
              <a:buNone/>
            </a:pPr>
            <a:r>
              <a:rPr lang="en-US" sz="1800" dirty="0"/>
              <a:t>"hello"</a:t>
            </a:r>
          </a:p>
          <a:p>
            <a:pPr marL="0" indent="0">
              <a:buNone/>
            </a:pPr>
            <a:r>
              <a:rPr lang="en-US" sz="1800" dirty="0"/>
              <a:t>get b              // Get value for key "b" results in miss</a:t>
            </a:r>
          </a:p>
          <a:p>
            <a:pPr marL="0" indent="0">
              <a:buNone/>
            </a:pPr>
            <a:r>
              <a:rPr lang="is-IS" sz="1800" dirty="0"/>
              <a:t>(nil)				</a:t>
            </a:r>
          </a:p>
          <a:p>
            <a:pPr marL="0" indent="0">
              <a:buNone/>
            </a:pPr>
            <a:r>
              <a:rPr lang="en-US" sz="1800" dirty="0"/>
              <a:t>quit               // Exit from </a:t>
            </a:r>
            <a:r>
              <a:rPr lang="en-US" sz="1800" dirty="0" err="1"/>
              <a:t>redis</a:t>
            </a:r>
            <a:r>
              <a:rPr lang="en-US" sz="1800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553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SNS makes it easy to publish messages from an application and deliver them to subscribers or other applications.</a:t>
            </a:r>
          </a:p>
          <a:p>
            <a:endParaRPr lang="en-US" dirty="0" smtClean="0"/>
          </a:p>
          <a:p>
            <a:r>
              <a:rPr lang="en-US" dirty="0" smtClean="0"/>
              <a:t>Send messages via: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SMS (text message)</a:t>
            </a:r>
          </a:p>
          <a:p>
            <a:pPr lvl="1"/>
            <a:r>
              <a:rPr lang="en-US" dirty="0" smtClean="0"/>
              <a:t>Mobile push (Apple, Google, Fire OS, Windows)</a:t>
            </a:r>
          </a:p>
          <a:p>
            <a:pPr lvl="1"/>
            <a:r>
              <a:rPr lang="en-US" dirty="0" smtClean="0"/>
              <a:t>SQS queues</a:t>
            </a:r>
          </a:p>
          <a:p>
            <a:pPr lvl="1"/>
            <a:r>
              <a:rPr lang="en-US" dirty="0" smtClean="0"/>
              <a:t>HTTP endpoints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16" y="274638"/>
            <a:ext cx="521367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Midterm Exam</a:t>
            </a:r>
          </a:p>
          <a:p>
            <a:endParaRPr lang="en-US" dirty="0" smtClean="0"/>
          </a:p>
          <a:p>
            <a:r>
              <a:rPr lang="en-US" dirty="0" smtClean="0"/>
              <a:t>AWS</a:t>
            </a:r>
            <a:endParaRPr lang="en-US" dirty="0" smtClean="0"/>
          </a:p>
          <a:p>
            <a:pPr lvl="1"/>
            <a:r>
              <a:rPr lang="en-US" dirty="0"/>
              <a:t>Cloud </a:t>
            </a:r>
            <a:r>
              <a:rPr lang="en-US" dirty="0" smtClean="0"/>
              <a:t>Watch</a:t>
            </a:r>
          </a:p>
          <a:p>
            <a:pPr lvl="1"/>
            <a:r>
              <a:rPr lang="en-US" dirty="0" smtClean="0"/>
              <a:t>EC2 user data</a:t>
            </a:r>
          </a:p>
          <a:p>
            <a:pPr lvl="1"/>
            <a:r>
              <a:rPr lang="en-US" dirty="0" smtClean="0"/>
              <a:t>EC2 Auto-scaling</a:t>
            </a:r>
          </a:p>
          <a:p>
            <a:pPr lvl="1"/>
            <a:r>
              <a:rPr lang="en-US" dirty="0" err="1" smtClean="0"/>
              <a:t>ElastiCache</a:t>
            </a:r>
            <a:endParaRPr lang="en-US" dirty="0" smtClean="0"/>
          </a:p>
          <a:p>
            <a:pPr lvl="1"/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Elastic </a:t>
            </a:r>
            <a:r>
              <a:rPr lang="en-US" dirty="0" smtClean="0"/>
              <a:t>Beanstalk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Security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topic </a:t>
            </a:r>
            <a:r>
              <a:rPr lang="en-US" dirty="0" smtClean="0"/>
              <a:t>is created as an access point to allow multiple recipients to receive a message.</a:t>
            </a:r>
          </a:p>
          <a:p>
            <a:pPr lvl="1"/>
            <a:r>
              <a:rPr lang="en-US" dirty="0" smtClean="0"/>
              <a:t>A single topic can support multiple endpoint types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published to SNS are stored in multiple AZs for redundancy.</a:t>
            </a:r>
          </a:p>
          <a:p>
            <a:endParaRPr lang="en-US" dirty="0" smtClean="0"/>
          </a:p>
          <a:p>
            <a:r>
              <a:rPr lang="en-US" dirty="0" smtClean="0"/>
              <a:t>Recipients must subscribe to a topic in order to receive published messages.</a:t>
            </a:r>
          </a:p>
          <a:p>
            <a:endParaRPr lang="en-US" dirty="0" smtClean="0"/>
          </a:p>
          <a:p>
            <a:r>
              <a:rPr lang="en-US" dirty="0" smtClean="0"/>
              <a:t>Messages are </a:t>
            </a:r>
            <a:r>
              <a:rPr lang="en-US" u="sng" dirty="0" smtClean="0"/>
              <a:t>pushed</a:t>
            </a:r>
            <a:r>
              <a:rPr lang="en-US" dirty="0" smtClean="0"/>
              <a:t> to topic recipients.</a:t>
            </a:r>
          </a:p>
          <a:p>
            <a:endParaRPr lang="en-US" dirty="0" smtClean="0"/>
          </a:p>
          <a:p>
            <a:r>
              <a:rPr lang="en-US" dirty="0" smtClean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topic.</a:t>
            </a:r>
          </a:p>
          <a:p>
            <a:r>
              <a:rPr lang="en-US" dirty="0" smtClean="0"/>
              <a:t>Add a recipient to the topic.</a:t>
            </a:r>
          </a:p>
          <a:p>
            <a:r>
              <a:rPr lang="en-US" dirty="0" smtClean="0"/>
              <a:t>Publish a message.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Queue Service (SQS)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 smtClean="0"/>
              <a:t>First web service launched by Amazon in 2005.</a:t>
            </a:r>
          </a:p>
          <a:p>
            <a:endParaRPr lang="en-US" dirty="0" smtClean="0"/>
          </a:p>
          <a:p>
            <a:r>
              <a:rPr lang="en-US" u="sng" dirty="0" smtClean="0"/>
              <a:t>Asynchronous</a:t>
            </a:r>
            <a:r>
              <a:rPr lang="en-US" dirty="0" smtClean="0"/>
              <a:t> application integration: message producers are decoupled from consumers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64" y="722254"/>
            <a:ext cx="544780" cy="653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use cases:</a:t>
            </a:r>
          </a:p>
          <a:p>
            <a:pPr lvl="1"/>
            <a:r>
              <a:rPr lang="en-US" dirty="0" smtClean="0"/>
              <a:t>Create thumbnails from user uploaded images or apply watermarks.</a:t>
            </a:r>
          </a:p>
          <a:p>
            <a:pPr lvl="1"/>
            <a:r>
              <a:rPr lang="en-US" dirty="0" smtClean="0"/>
              <a:t>Video transcoding</a:t>
            </a:r>
          </a:p>
          <a:p>
            <a:pPr lvl="1"/>
            <a:r>
              <a:rPr lang="en-US" dirty="0" smtClean="0"/>
              <a:t>Support payment process workflow for orders.</a:t>
            </a:r>
          </a:p>
          <a:p>
            <a:pPr lvl="1"/>
            <a:r>
              <a:rPr lang="en-US" dirty="0" smtClean="0"/>
              <a:t>Scale </a:t>
            </a:r>
            <a:r>
              <a:rPr lang="en-US" dirty="0" err="1" smtClean="0"/>
              <a:t>bursty</a:t>
            </a:r>
            <a:r>
              <a:rPr lang="en-US" dirty="0" smtClean="0"/>
              <a:t> applications that are trying to balance data consumption with backend data processing.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Messages are added to a queue by an application, and then </a:t>
            </a:r>
            <a:r>
              <a:rPr lang="en-US" u="sng" dirty="0" smtClean="0"/>
              <a:t>pulled</a:t>
            </a:r>
            <a:r>
              <a:rPr lang="en-US" dirty="0" smtClean="0"/>
              <a:t> from the queue by another application.</a:t>
            </a:r>
          </a:p>
          <a:p>
            <a:pPr lvl="1"/>
            <a:r>
              <a:rPr lang="en-US" dirty="0" smtClean="0"/>
              <a:t>Consumer app must process message within a certain amount of time called the visibility timeout.</a:t>
            </a:r>
          </a:p>
          <a:p>
            <a:pPr lvl="1"/>
            <a:r>
              <a:rPr lang="en-US" dirty="0" smtClean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SQS guarantees that a message will be received </a:t>
            </a:r>
            <a:r>
              <a:rPr lang="en-US" u="sng" dirty="0" smtClean="0"/>
              <a:t>at least </a:t>
            </a:r>
            <a:r>
              <a:rPr lang="en-US" dirty="0" smtClean="0"/>
              <a:t>once (but possibly more than once!)</a:t>
            </a:r>
          </a:p>
          <a:p>
            <a:pPr lvl="1"/>
            <a:r>
              <a:rPr lang="en-US" dirty="0" smtClean="0"/>
              <a:t>Action taken on message should be </a:t>
            </a:r>
            <a:r>
              <a:rPr lang="en-US" b="1" dirty="0" smtClean="0"/>
              <a:t>idempotent</a:t>
            </a:r>
            <a:r>
              <a:rPr lang="en-US" dirty="0" smtClean="0"/>
              <a:t> (repeat action multiple times with same result).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Because messages are pulled, requests must be made every few seconds to see if anything in the queue.</a:t>
            </a:r>
          </a:p>
          <a:p>
            <a:pPr lvl="1"/>
            <a:r>
              <a:rPr lang="en-US" dirty="0" smtClean="0"/>
              <a:t>1 request every 5 sec = 12*60*24*7*4.3= 520,128/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4 backend workers &gt; 2 million requests/</a:t>
            </a:r>
            <a:r>
              <a:rPr lang="en-US" dirty="0" err="1" smtClean="0"/>
              <a:t>mo</a:t>
            </a:r>
            <a:endParaRPr lang="en-US" dirty="0" smtClean="0"/>
          </a:p>
          <a:p>
            <a:pPr lvl="1"/>
            <a:r>
              <a:rPr lang="en-US" dirty="0" smtClean="0"/>
              <a:t>Wasteful requests if queue is empty at times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Long polling</a:t>
            </a:r>
            <a:r>
              <a:rPr lang="en-US" dirty="0" smtClean="0"/>
              <a:t>: keep message pull call open for up to 20 seconds, streaming in new messages as they arrive.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Priority Queuing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SQS doesn’t support the concept of prioritization, but you can use multiple queues to accomplish the same thing.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 Fan-out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SES is a scalable email service to support sending and receiving email from AWS.</a:t>
            </a:r>
          </a:p>
          <a:p>
            <a:endParaRPr lang="en-US" dirty="0" smtClean="0"/>
          </a:p>
          <a:p>
            <a:r>
              <a:rPr lang="en-US" dirty="0" smtClean="0"/>
              <a:t>Building and maintaining a scalable email platform is challenging and expensive (personal experience).</a:t>
            </a:r>
          </a:p>
          <a:p>
            <a:pPr lvl="1"/>
            <a:r>
              <a:rPr lang="en-US" dirty="0" smtClean="0"/>
              <a:t>Building a secure platform is tricky</a:t>
            </a:r>
          </a:p>
          <a:p>
            <a:pPr lvl="1"/>
            <a:r>
              <a:rPr lang="en-US" dirty="0" smtClean="0"/>
              <a:t>Spam and virus filtering expensive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customers must get approval to run mail servers (</a:t>
            </a:r>
            <a:r>
              <a:rPr lang="en-US" dirty="0" err="1" smtClean="0"/>
              <a:t>smtp</a:t>
            </a:r>
            <a:r>
              <a:rPr lang="en-US" dirty="0" smtClean="0"/>
              <a:t>) on EC2 instances.</a:t>
            </a:r>
          </a:p>
          <a:p>
            <a:pPr lvl="1"/>
            <a:r>
              <a:rPr lang="en-US" dirty="0" smtClean="0"/>
              <a:t>Service providers have to constantly combat abuse by spammers leveraging platform</a:t>
            </a:r>
          </a:p>
          <a:p>
            <a:pPr lvl="1"/>
            <a:r>
              <a:rPr lang="en-US" dirty="0" smtClean="0"/>
              <a:t>Public IP addresses eventually get blacklisted by spam monitors eventually leading to blacklisting of entire networks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9" y="393385"/>
            <a:ext cx="542268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Email Service (SES)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Messages sent via standard SMTP, received messages are stored in S3.</a:t>
            </a:r>
          </a:p>
          <a:p>
            <a:endParaRPr lang="en-US" dirty="0" smtClean="0"/>
          </a:p>
          <a:p>
            <a:r>
              <a:rPr lang="en-US" dirty="0" smtClean="0"/>
              <a:t>SES provides greater message delivery assurance by supporting authentication mechanisms:</a:t>
            </a:r>
          </a:p>
          <a:p>
            <a:pPr lvl="1"/>
            <a:r>
              <a:rPr lang="en-US" dirty="0" smtClean="0"/>
              <a:t>Sender Policy Framework (SPF)</a:t>
            </a:r>
          </a:p>
          <a:p>
            <a:pPr lvl="1"/>
            <a:r>
              <a:rPr lang="en-US" dirty="0" err="1" smtClean="0"/>
              <a:t>DomainKeys</a:t>
            </a:r>
            <a:r>
              <a:rPr lang="en-US" dirty="0" smtClean="0"/>
              <a:t> Identified Mail (DKIM)</a:t>
            </a:r>
          </a:p>
          <a:p>
            <a:pPr lvl="1"/>
            <a:r>
              <a:rPr lang="en-US" dirty="0" smtClean="0"/>
              <a:t>Both use DNS records to verify that SES is allowed to send email on behalf of the domain owner.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is based on number of messages sent and received per month (first 62k sent free).</a:t>
            </a:r>
          </a:p>
          <a:p>
            <a:endParaRPr lang="en-US" dirty="0" smtClean="0"/>
          </a:p>
          <a:p>
            <a:r>
              <a:rPr lang="en-US" dirty="0" smtClean="0"/>
              <a:t>AWS places a limit on number of messages sent/day, but you can request an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Covers lectures 1-6 and related assignments. </a:t>
            </a:r>
          </a:p>
          <a:p>
            <a:endParaRPr lang="en-US" dirty="0"/>
          </a:p>
          <a:p>
            <a:r>
              <a:rPr lang="en-US" dirty="0" smtClean="0"/>
              <a:t>Study guide posted to Blackboard.</a:t>
            </a:r>
          </a:p>
          <a:p>
            <a:endParaRPr lang="en-US" dirty="0"/>
          </a:p>
          <a:p>
            <a:r>
              <a:rPr lang="en-US" dirty="0" smtClean="0"/>
              <a:t>Closed book</a:t>
            </a:r>
          </a:p>
          <a:p>
            <a:endParaRPr lang="en-US" dirty="0"/>
          </a:p>
          <a:p>
            <a:r>
              <a:rPr lang="en-US" dirty="0" smtClean="0"/>
              <a:t>30 multiple choice, 20 true/false. </a:t>
            </a:r>
          </a:p>
        </p:txBody>
      </p:sp>
    </p:spTree>
    <p:extLst>
      <p:ext uri="{BB962C8B-B14F-4D97-AF65-F5344CB8AC3E}">
        <p14:creationId xmlns:p14="http://schemas.microsoft.com/office/powerpoint/2010/main" val="75927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Scalable domain name hosting and registration service.</a:t>
            </a:r>
          </a:p>
          <a:p>
            <a:endParaRPr lang="en-US" dirty="0" smtClean="0"/>
          </a:p>
          <a:p>
            <a:r>
              <a:rPr lang="en-US" dirty="0" smtClean="0"/>
              <a:t>Route 53 name is based on famous Route 66 highway across America, 53 is DNS port number.</a:t>
            </a:r>
          </a:p>
          <a:p>
            <a:endParaRPr lang="en-US" dirty="0" smtClean="0"/>
          </a:p>
          <a:p>
            <a:r>
              <a:rPr lang="en-US" dirty="0" smtClean="0"/>
              <a:t>Domain Name Services (DNS) are a critical part of Internet infrastructure</a:t>
            </a:r>
          </a:p>
          <a:p>
            <a:pPr lvl="1"/>
            <a:r>
              <a:rPr lang="en-US" dirty="0" smtClean="0"/>
              <a:t>DNS translates domain names (</a:t>
            </a:r>
            <a:r>
              <a:rPr lang="en-US" dirty="0" err="1" smtClean="0"/>
              <a:t>domain.com</a:t>
            </a:r>
            <a:r>
              <a:rPr lang="en-US" dirty="0" smtClean="0"/>
              <a:t>) into IP addresses.</a:t>
            </a:r>
          </a:p>
          <a:p>
            <a:pPr lvl="1"/>
            <a:r>
              <a:rPr lang="en-US" dirty="0" smtClean="0"/>
              <a:t>Availability of DNS services directly impacts service availability.</a:t>
            </a:r>
          </a:p>
          <a:p>
            <a:pPr lvl="2"/>
            <a:r>
              <a:rPr lang="en-US" dirty="0" smtClean="0"/>
              <a:t>Service isn’t really “up” if nobody can find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82" y="498411"/>
            <a:ext cx="537318" cy="6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  <a:endParaRPr lang="en-US" sz="3600" dirty="0">
              <a:solidFill>
                <a:srgbClr val="17375E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AWS can serve as a domain registrar and name server.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name server </a:t>
            </a:r>
            <a:r>
              <a:rPr lang="en-US" dirty="0" smtClean="0"/>
              <a:t>provides all authoritative records for a domain name.</a:t>
            </a:r>
          </a:p>
          <a:p>
            <a:endParaRPr lang="en-US" dirty="0" smtClean="0"/>
          </a:p>
          <a:p>
            <a:r>
              <a:rPr lang="en-US" dirty="0" smtClean="0"/>
              <a:t>Record types:</a:t>
            </a:r>
          </a:p>
          <a:p>
            <a:pPr lvl="1"/>
            <a:r>
              <a:rPr lang="en-US" b="1" dirty="0" smtClean="0"/>
              <a:t>Start of authority </a:t>
            </a:r>
            <a:r>
              <a:rPr lang="en-US" dirty="0" smtClean="0"/>
              <a:t>(SOA):  administrator name, version, and TTL information</a:t>
            </a:r>
          </a:p>
          <a:p>
            <a:pPr lvl="1"/>
            <a:r>
              <a:rPr lang="en-US" b="1" dirty="0" smtClean="0"/>
              <a:t>Name Server </a:t>
            </a:r>
            <a:r>
              <a:rPr lang="en-US" dirty="0" smtClean="0"/>
              <a:t>(NS): used by top level servers to locate authoritative name server</a:t>
            </a:r>
          </a:p>
          <a:p>
            <a:pPr lvl="1"/>
            <a:r>
              <a:rPr lang="en-US" b="1" dirty="0" smtClean="0"/>
              <a:t>Address</a:t>
            </a:r>
            <a:r>
              <a:rPr lang="en-US" dirty="0" smtClean="0"/>
              <a:t> (A): maps a hostname to an IP address</a:t>
            </a:r>
          </a:p>
          <a:p>
            <a:pPr lvl="1"/>
            <a:r>
              <a:rPr lang="en-US" b="1" dirty="0" smtClean="0"/>
              <a:t>CNAME</a:t>
            </a:r>
            <a:r>
              <a:rPr lang="en-US" dirty="0" smtClean="0"/>
              <a:t>: maps a hostname to a fully qualified domain name</a:t>
            </a:r>
          </a:p>
          <a:p>
            <a:pPr lvl="1"/>
            <a:r>
              <a:rPr lang="en-US" b="1" dirty="0" smtClean="0"/>
              <a:t>Alias</a:t>
            </a:r>
            <a:r>
              <a:rPr lang="en-US" dirty="0" smtClean="0"/>
              <a:t>: like a CNAME, but can use dynamic AWS targets</a:t>
            </a:r>
          </a:p>
          <a:p>
            <a:pPr lvl="2"/>
            <a:r>
              <a:rPr lang="en-US" dirty="0" smtClean="0"/>
              <a:t>Example: Elastic load balancers use a dynamic endpoint, not an IP address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Routing policies are used to </a:t>
            </a:r>
            <a:r>
              <a:rPr lang="is-IS" dirty="0" smtClean="0"/>
              <a:t>distribute traffic over multiple regions using dynamic DNS responses.</a:t>
            </a:r>
          </a:p>
          <a:p>
            <a:endParaRPr lang="is-IS" dirty="0" smtClean="0"/>
          </a:p>
          <a:p>
            <a:r>
              <a:rPr lang="is-IS" b="1" dirty="0" smtClean="0"/>
              <a:t>Simple</a:t>
            </a:r>
            <a:r>
              <a:rPr lang="is-IS" dirty="0" smtClean="0"/>
              <a:t>: default policy which maps a DNS response to a single region .</a:t>
            </a:r>
          </a:p>
          <a:p>
            <a:endParaRPr lang="is-IS" dirty="0" smtClean="0"/>
          </a:p>
          <a:p>
            <a:r>
              <a:rPr lang="en-US" b="1" dirty="0" smtClean="0"/>
              <a:t>Weighted</a:t>
            </a:r>
            <a:r>
              <a:rPr lang="en-US" dirty="0" smtClean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85% us-east, 15% us-west)</a:t>
            </a:r>
          </a:p>
          <a:p>
            <a:pPr lvl="1"/>
            <a:r>
              <a:rPr lang="en-US" dirty="0" smtClean="0"/>
              <a:t>May be useful for A/B testing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53 Routing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Latency</a:t>
            </a:r>
            <a:r>
              <a:rPr lang="en-US" dirty="0" smtClean="0"/>
              <a:t>: distribute traffic by directing user to the lowest latency region.</a:t>
            </a:r>
          </a:p>
          <a:p>
            <a:pPr lvl="1"/>
            <a:r>
              <a:rPr lang="en-US" dirty="0" smtClean="0"/>
              <a:t>Example: US customers directed to us-east and European customers direct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Failover</a:t>
            </a:r>
            <a:r>
              <a:rPr lang="en-US" dirty="0" smtClean="0"/>
              <a:t>: monitor health of services and fail over to a secondary region if health check fails.</a:t>
            </a:r>
          </a:p>
          <a:p>
            <a:pPr lvl="1"/>
            <a:r>
              <a:rPr lang="en-US" dirty="0" smtClean="0"/>
              <a:t>Example: us-east is primary, us-west is secondary</a:t>
            </a:r>
          </a:p>
          <a:p>
            <a:pPr lvl="1"/>
            <a:r>
              <a:rPr lang="en-US" dirty="0" smtClean="0"/>
              <a:t>Primarily used for disaster recovery purposes, protect against failure of an entire region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Geolocation</a:t>
            </a:r>
            <a:r>
              <a:rPr lang="en-US" dirty="0" smtClean="0"/>
              <a:t>: distribute traffic to a specific region based on physical location of user.</a:t>
            </a:r>
          </a:p>
          <a:p>
            <a:pPr lvl="1"/>
            <a:r>
              <a:rPr lang="en-US" dirty="0" smtClean="0"/>
              <a:t>Example: All queries from European users go to </a:t>
            </a:r>
            <a:r>
              <a:rPr lang="en-US" dirty="0" err="1" smtClean="0"/>
              <a:t>eu</a:t>
            </a:r>
            <a:r>
              <a:rPr lang="en-US" dirty="0" smtClean="0"/>
              <a:t>-west</a:t>
            </a:r>
          </a:p>
          <a:p>
            <a:pPr lvl="1"/>
            <a:r>
              <a:rPr lang="en-US" dirty="0" smtClean="0"/>
              <a:t>Primarily used to meet regulatory and data privacy requirements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 Architecture Using Route 53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PaaS</a:t>
            </a:r>
            <a:r>
              <a:rPr lang="en-US" dirty="0" smtClean="0"/>
              <a:t> which automates the configuration and deployment of application stacks.</a:t>
            </a:r>
          </a:p>
          <a:p>
            <a:pPr lvl="1"/>
            <a:r>
              <a:rPr lang="en-US" dirty="0" smtClean="0"/>
              <a:t>Automatically provisions and scales EC2, load balancing, networking, storage, and RDS.</a:t>
            </a:r>
          </a:p>
          <a:p>
            <a:pPr lvl="1"/>
            <a:r>
              <a:rPr lang="en-US" dirty="0" smtClean="0"/>
              <a:t>Installs and manages application servers and frameworks.</a:t>
            </a:r>
          </a:p>
          <a:p>
            <a:pPr lvl="1"/>
            <a:r>
              <a:rPr lang="en-US" dirty="0" smtClean="0"/>
              <a:t>AWS user just focuses on loading custom application.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designed primarily for application developers that don’t want to deal with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support: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Ruby</a:t>
            </a:r>
          </a:p>
          <a:p>
            <a:pPr lvl="1"/>
            <a:r>
              <a:rPr lang="en-US" dirty="0" smtClean="0"/>
              <a:t>IIS/.NET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EB controls capacity of resources, but you can still access infrastructure.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Beanstalk Deployment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Deployment policies control how EB updates deployed application:</a:t>
            </a:r>
          </a:p>
          <a:p>
            <a:pPr lvl="1"/>
            <a:r>
              <a:rPr lang="en-US" b="1" dirty="0" smtClean="0"/>
              <a:t>All at once</a:t>
            </a:r>
            <a:r>
              <a:rPr lang="en-US" dirty="0" smtClean="0"/>
              <a:t>: deploy application to all instances simultaneously (short service disruption).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</a:t>
            </a:r>
            <a:r>
              <a:rPr lang="en-US" dirty="0" smtClean="0"/>
              <a:t>: deploy new app in batches, reducing service capacity but causing no disruption.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Rolling with additional batch</a:t>
            </a:r>
            <a:r>
              <a:rPr lang="en-US" dirty="0" smtClean="0"/>
              <a:t>: launch new resources before batch updates so that service capacity isn’t reduced.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Immutable</a:t>
            </a:r>
            <a:r>
              <a:rPr lang="en-US" dirty="0" smtClean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Beanstalk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auto-scaling PHP platform using sample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CloudWatch</a:t>
            </a:r>
            <a:r>
              <a:rPr lang="en-US" dirty="0" smtClean="0"/>
              <a:t> is a monitoring service for AWS resources and applications</a:t>
            </a:r>
          </a:p>
          <a:p>
            <a:pPr lvl="1"/>
            <a:r>
              <a:rPr lang="en-US" dirty="0" smtClean="0"/>
              <a:t>Track performance metrics</a:t>
            </a:r>
          </a:p>
          <a:p>
            <a:pPr lvl="1"/>
            <a:r>
              <a:rPr lang="en-US" dirty="0" smtClean="0"/>
              <a:t>Collect and monitor log files</a:t>
            </a:r>
          </a:p>
          <a:p>
            <a:pPr lvl="1"/>
            <a:r>
              <a:rPr lang="en-US" dirty="0" smtClean="0"/>
              <a:t>Set alarms based on predefined thresholds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EC2, RDS, </a:t>
            </a:r>
            <a:r>
              <a:rPr lang="en-US" dirty="0" err="1" smtClean="0"/>
              <a:t>DynamoDB</a:t>
            </a:r>
            <a:r>
              <a:rPr lang="en-US" dirty="0" smtClean="0"/>
              <a:t>, and other services</a:t>
            </a:r>
          </a:p>
          <a:p>
            <a:endParaRPr lang="en-US" dirty="0" smtClean="0"/>
          </a:p>
          <a:p>
            <a:r>
              <a:rPr lang="en-US" dirty="0" smtClean="0"/>
              <a:t>Basic monitoring is free, detailed costs extra</a:t>
            </a:r>
          </a:p>
          <a:p>
            <a:pPr lvl="1"/>
            <a:r>
              <a:rPr lang="en-US" dirty="0" smtClean="0"/>
              <a:t>Increased interval from 5 min to 1 min</a:t>
            </a:r>
          </a:p>
          <a:p>
            <a:pPr lvl="1"/>
            <a:r>
              <a:rPr lang="en-US" dirty="0" smtClean="0"/>
              <a:t>Monitor custom app metrics using an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274638"/>
            <a:ext cx="1316182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compute service that automatically runs application code in response to events.</a:t>
            </a:r>
          </a:p>
          <a:p>
            <a:endParaRPr lang="en-US" dirty="0" smtClean="0"/>
          </a:p>
          <a:p>
            <a:r>
              <a:rPr lang="en-US" dirty="0" smtClean="0"/>
              <a:t>Server-less architecture (“</a:t>
            </a:r>
            <a:r>
              <a:rPr lang="en-US" dirty="0" err="1" smtClean="0"/>
              <a:t>NoOps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No compute, storage, networking, scaling, or security patching required.</a:t>
            </a:r>
          </a:p>
          <a:p>
            <a:pPr lvl="1"/>
            <a:r>
              <a:rPr lang="en-US" dirty="0" smtClean="0"/>
              <a:t>Just write code and let Lambda handle it for you.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Billing based on </a:t>
            </a:r>
            <a:r>
              <a:rPr lang="en-US" smtClean="0"/>
              <a:t>every 100ms </a:t>
            </a:r>
            <a:r>
              <a:rPr lang="en-US" dirty="0" smtClean="0"/>
              <a:t>code is executing and number of times code is triggered.</a:t>
            </a:r>
          </a:p>
          <a:p>
            <a:endParaRPr lang="en-US" dirty="0" smtClean="0"/>
          </a:p>
          <a:p>
            <a:r>
              <a:rPr lang="en-US" dirty="0" smtClean="0"/>
              <a:t>Main use cases:</a:t>
            </a:r>
          </a:p>
          <a:p>
            <a:pPr lvl="1"/>
            <a:r>
              <a:rPr lang="en-US" dirty="0" smtClean="0"/>
              <a:t>Extend functionality of existing AWS services</a:t>
            </a:r>
          </a:p>
          <a:p>
            <a:pPr lvl="2"/>
            <a:r>
              <a:rPr lang="en-US" dirty="0" smtClean="0"/>
              <a:t>Automatically update Route 53 domain host record when a new EC2 instance is added.</a:t>
            </a:r>
          </a:p>
          <a:p>
            <a:pPr lvl="1"/>
            <a:r>
              <a:rPr lang="en-US" dirty="0" smtClean="0"/>
              <a:t>Create entire application platforms</a:t>
            </a:r>
          </a:p>
          <a:p>
            <a:pPr lvl="2"/>
            <a:r>
              <a:rPr lang="en-US" dirty="0" smtClean="0"/>
              <a:t>Web-based video training site</a:t>
            </a:r>
          </a:p>
          <a:p>
            <a:pPr lvl="2"/>
            <a:r>
              <a:rPr lang="en-US" dirty="0" smtClean="0"/>
              <a:t>Real-time analytical processing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03"/>
            <a:ext cx="9144000" cy="27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351" y="1715784"/>
            <a:ext cx="10616630" cy="31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Shared Security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AWS network and Amazon network use similar infrastructure, but are logically separated from one another.</a:t>
            </a:r>
          </a:p>
          <a:p>
            <a:endParaRPr lang="en-US" dirty="0" smtClean="0"/>
          </a:p>
          <a:p>
            <a:r>
              <a:rPr lang="en-US" dirty="0" smtClean="0"/>
              <a:t>AWS prevents IP spoofing: instance sending data with an IP or MAC address that’s not it’s own.</a:t>
            </a:r>
          </a:p>
          <a:p>
            <a:endParaRPr lang="en-US" dirty="0" smtClean="0"/>
          </a:p>
          <a:p>
            <a:r>
              <a:rPr lang="en-US" dirty="0" smtClean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Trusted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Originally an internal tool used by AWS consultants to audit customer service configuration.</a:t>
            </a:r>
          </a:p>
          <a:p>
            <a:endParaRPr lang="en-US" dirty="0" smtClean="0"/>
          </a:p>
          <a:p>
            <a:r>
              <a:rPr lang="en-US" dirty="0" smtClean="0"/>
              <a:t>Audits four aspects of deployed services:</a:t>
            </a:r>
          </a:p>
          <a:p>
            <a:pPr lvl="1"/>
            <a:r>
              <a:rPr lang="en-US" dirty="0" smtClean="0"/>
              <a:t>Cost optimization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Basic review available for free, advanced reports require a support plan.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20" y="476199"/>
            <a:ext cx="535849" cy="6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Resource Groups are collections of AWS resources that share tags.</a:t>
            </a:r>
          </a:p>
          <a:p>
            <a:pPr lvl="1"/>
            <a:r>
              <a:rPr lang="en-US" dirty="0" smtClean="0"/>
              <a:t>Tags are user-definable metadata for resources</a:t>
            </a:r>
          </a:p>
          <a:p>
            <a:pPr lvl="1"/>
            <a:r>
              <a:rPr lang="en-US" dirty="0" smtClean="0"/>
              <a:t>One or more tags may be used in a resource group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Benefit: easily view associated resources across the entire AWS platform.</a:t>
            </a:r>
          </a:p>
          <a:p>
            <a:pPr lvl="1"/>
            <a:r>
              <a:rPr lang="en-US" dirty="0" smtClean="0"/>
              <a:t>Tag and group resources by organization or project</a:t>
            </a:r>
          </a:p>
          <a:p>
            <a:pPr lvl="1"/>
            <a:r>
              <a:rPr lang="en-US" dirty="0" smtClean="0"/>
              <a:t>Group resources by owner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Study for Midterm Exam – Good Luck!</a:t>
            </a:r>
          </a:p>
          <a:p>
            <a:endParaRPr lang="en-US" sz="2800" dirty="0" smtClean="0"/>
          </a:p>
          <a:p>
            <a:r>
              <a:rPr lang="en-US" sz="2800" dirty="0" smtClean="0"/>
              <a:t>Due after Midterm </a:t>
            </a:r>
            <a:r>
              <a:rPr lang="en-US" sz="2800" smtClean="0"/>
              <a:t>Exam and by </a:t>
            </a:r>
            <a:r>
              <a:rPr lang="en-US" sz="2800" dirty="0" smtClean="0"/>
              <a:t>Week 8 class:</a:t>
            </a:r>
          </a:p>
          <a:p>
            <a:pPr lvl="1"/>
            <a:r>
              <a:rPr lang="en-US" sz="2400" dirty="0" smtClean="0"/>
              <a:t>Assignment 6</a:t>
            </a:r>
          </a:p>
          <a:p>
            <a:pPr lvl="1"/>
            <a:r>
              <a:rPr lang="en-US" sz="2400" dirty="0" smtClean="0"/>
              <a:t>Read </a:t>
            </a:r>
            <a:r>
              <a:rPr lang="en-US" sz="2400" i="1" dirty="0" smtClean="0"/>
              <a:t>Practice of Cloud Systems Administration </a:t>
            </a:r>
            <a:r>
              <a:rPr lang="en-US" sz="2400" dirty="0" smtClean="0"/>
              <a:t>Chapters 4 &amp;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Instrumentation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9" y="1417638"/>
            <a:ext cx="5778500" cy="51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Metrics</a:t>
            </a:r>
          </a:p>
          <a:p>
            <a:pPr lvl="1"/>
            <a:r>
              <a:rPr lang="en-US" dirty="0" smtClean="0"/>
              <a:t>EC2 instance CPU utilization</a:t>
            </a:r>
          </a:p>
          <a:p>
            <a:pPr lvl="1"/>
            <a:r>
              <a:rPr lang="en-US" dirty="0" smtClean="0"/>
              <a:t>RDS database read IOPS</a:t>
            </a:r>
          </a:p>
          <a:p>
            <a:endParaRPr lang="en-US" dirty="0"/>
          </a:p>
          <a:p>
            <a:r>
              <a:rPr lang="en-US" dirty="0" smtClean="0"/>
              <a:t>Create Alarm</a:t>
            </a:r>
          </a:p>
          <a:p>
            <a:pPr lvl="1"/>
            <a:r>
              <a:rPr lang="en-US" dirty="0" smtClean="0"/>
              <a:t>S3ObjectCount: alarm when number of S3 objects in a bucket is over 1000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062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service that logs all </a:t>
            </a:r>
            <a:r>
              <a:rPr lang="en-US" smtClean="0"/>
              <a:t>AWS API calls </a:t>
            </a:r>
            <a:r>
              <a:rPr lang="en-US" dirty="0" smtClean="0"/>
              <a:t>for tracking, reporting and compliance purposes.</a:t>
            </a:r>
          </a:p>
          <a:p>
            <a:endParaRPr lang="en-US" dirty="0" smtClean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Log data is stored in a designated S3 bucket.</a:t>
            </a:r>
          </a:p>
          <a:p>
            <a:pPr lvl="1"/>
            <a:r>
              <a:rPr lang="en-US" dirty="0" smtClean="0"/>
              <a:t>Trail can contain logs from all regions or a specified region.</a:t>
            </a:r>
          </a:p>
          <a:p>
            <a:pPr lvl="1"/>
            <a:r>
              <a:rPr lang="en-US" dirty="0" smtClean="0"/>
              <a:t>Maximum of 5 trails per region.</a:t>
            </a:r>
          </a:p>
          <a:p>
            <a:endParaRPr lang="en-US" dirty="0"/>
          </a:p>
          <a:p>
            <a:r>
              <a:rPr lang="en-US" dirty="0" smtClean="0"/>
              <a:t>Ability to setup notification when specific API calls are made.</a:t>
            </a:r>
          </a:p>
          <a:p>
            <a:pPr lvl="1"/>
            <a:r>
              <a:rPr lang="en-US" dirty="0" smtClean="0"/>
              <a:t>Example: Notify when API call adds or removes EC2 instances.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08" y="92468"/>
            <a:ext cx="2227779" cy="14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service that evaluates and documents the configuration of AWS resources.</a:t>
            </a:r>
          </a:p>
          <a:p>
            <a:pPr lvl="1"/>
            <a:r>
              <a:rPr lang="en-US" dirty="0" smtClean="0"/>
              <a:t>Can review resources globally or just in a specific region.</a:t>
            </a:r>
          </a:p>
          <a:p>
            <a:pPr lvl="1"/>
            <a:r>
              <a:rPr lang="en-US" dirty="0" smtClean="0"/>
              <a:t>Can review all resources or just selected ones.</a:t>
            </a:r>
          </a:p>
          <a:p>
            <a:endParaRPr lang="en-US" dirty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Take snapshots of resource configurations to review changes over time.</a:t>
            </a:r>
          </a:p>
          <a:p>
            <a:pPr lvl="1"/>
            <a:r>
              <a:rPr lang="en-US" dirty="0" smtClean="0"/>
              <a:t>Audit resource configuration for compliance purposes.</a:t>
            </a:r>
          </a:p>
          <a:p>
            <a:pPr lvl="2"/>
            <a:r>
              <a:rPr lang="en-US" dirty="0" smtClean="0"/>
              <a:t>Verify that all EBS volumes are encrypted.</a:t>
            </a:r>
          </a:p>
          <a:p>
            <a:pPr lvl="2"/>
            <a:r>
              <a:rPr lang="en-US" dirty="0" smtClean="0"/>
              <a:t>Verify that resources are tagged properly.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Reports are stored in a designated S3 bucket.</a:t>
            </a:r>
          </a:p>
          <a:p>
            <a:endParaRPr lang="en-US" dirty="0" smtClean="0"/>
          </a:p>
          <a:p>
            <a:r>
              <a:rPr lang="en-US" dirty="0" smtClean="0"/>
              <a:t>Service can send notifications if a resource configuration changes.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6" y="144694"/>
            <a:ext cx="2433263" cy="16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User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User Data </a:t>
            </a:r>
            <a:r>
              <a:rPr lang="en-US" dirty="0" smtClean="0"/>
              <a:t>is a set of shell script commands automatically executed by the instance during the initial launch.</a:t>
            </a:r>
          </a:p>
          <a:p>
            <a:endParaRPr lang="en-US" dirty="0" smtClean="0"/>
          </a:p>
          <a:p>
            <a:r>
              <a:rPr lang="en-US" dirty="0" smtClean="0"/>
              <a:t>Commands are executed as root, so </a:t>
            </a:r>
            <a:r>
              <a:rPr lang="en-US" dirty="0" err="1" smtClean="0"/>
              <a:t>sudo</a:t>
            </a:r>
            <a:r>
              <a:rPr lang="en-US" dirty="0" smtClean="0"/>
              <a:t> is </a:t>
            </a:r>
            <a:r>
              <a:rPr lang="en-US" u="sng" dirty="0" smtClean="0"/>
              <a:t>not</a:t>
            </a:r>
            <a:r>
              <a:rPr lang="en-US" dirty="0" smtClean="0"/>
              <a:t> needed.</a:t>
            </a:r>
          </a:p>
          <a:p>
            <a:endParaRPr lang="en-US" dirty="0" smtClean="0"/>
          </a:p>
          <a:p>
            <a:r>
              <a:rPr lang="en-US" dirty="0" smtClean="0"/>
              <a:t>Commands are supplied via text entry or stored in a file.</a:t>
            </a:r>
          </a:p>
          <a:p>
            <a:endParaRPr lang="en-US" dirty="0" smtClean="0"/>
          </a:p>
          <a:p>
            <a:r>
              <a:rPr lang="en-US" dirty="0" smtClean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10818</TotalTime>
  <Words>2198</Words>
  <Application>Microsoft Macintosh PowerPoint</Application>
  <PresentationFormat>On-screen Show (4:3)</PresentationFormat>
  <Paragraphs>361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Avenir Black</vt:lpstr>
      <vt:lpstr>Calibri</vt:lpstr>
      <vt:lpstr>Arial</vt:lpstr>
      <vt:lpstr>Office Theme</vt:lpstr>
      <vt:lpstr>DevOps &amp; Cloud Infrastructure SEIS 665 Week 6</vt:lpstr>
      <vt:lpstr>Agenda</vt:lpstr>
      <vt:lpstr>Midterm Exam</vt:lpstr>
      <vt:lpstr>CloudWatch</vt:lpstr>
      <vt:lpstr>CloudWatch Instrumentation</vt:lpstr>
      <vt:lpstr>CloudWatch Hands-on</vt:lpstr>
      <vt:lpstr>CloudTrail</vt:lpstr>
      <vt:lpstr>AWS Config</vt:lpstr>
      <vt:lpstr>EC2 User Data</vt:lpstr>
      <vt:lpstr>EC2 User Data</vt:lpstr>
      <vt:lpstr>EC2 Auto Scaling</vt:lpstr>
      <vt:lpstr>EC2 Auto Scaling</vt:lpstr>
      <vt:lpstr>EC2 Auto Scaling</vt:lpstr>
      <vt:lpstr>Auto Scaling Hands On</vt:lpstr>
      <vt:lpstr>ElastiCache</vt:lpstr>
      <vt:lpstr>ElastiCache</vt:lpstr>
      <vt:lpstr>Memcached Example</vt:lpstr>
      <vt:lpstr>Redis example</vt:lpstr>
      <vt:lpstr>Simple Notification Service (SNS)</vt:lpstr>
      <vt:lpstr>SNS</vt:lpstr>
      <vt:lpstr>SNS Hands-on</vt:lpstr>
      <vt:lpstr>Simple Queue Service (SQS)</vt:lpstr>
      <vt:lpstr>SQS</vt:lpstr>
      <vt:lpstr>PowerPoint Presentation</vt:lpstr>
      <vt:lpstr>SQS</vt:lpstr>
      <vt:lpstr>SQS Priority Queuing</vt:lpstr>
      <vt:lpstr>SQS Fan-out</vt:lpstr>
      <vt:lpstr>Simple Email Service (SES)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Lambda</vt:lpstr>
      <vt:lpstr>Lambda</vt:lpstr>
      <vt:lpstr>Lambda</vt:lpstr>
      <vt:lpstr>AWS Shared Security Model</vt:lpstr>
      <vt:lpstr>AWS Network Security</vt:lpstr>
      <vt:lpstr>AWS Trusted Advisor</vt:lpstr>
      <vt:lpstr>Resource Groups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74</cp:revision>
  <cp:lastPrinted>2016-08-15T15:10:09Z</cp:lastPrinted>
  <dcterms:created xsi:type="dcterms:W3CDTF">2016-03-21T04:38:02Z</dcterms:created>
  <dcterms:modified xsi:type="dcterms:W3CDTF">2016-10-16T20:10:18Z</dcterms:modified>
</cp:coreProperties>
</file>